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9" r:id="rId9"/>
    <p:sldId id="262" r:id="rId10"/>
    <p:sldId id="263" r:id="rId11"/>
    <p:sldId id="264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4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7" d="100"/>
          <a:sy n="57" d="100"/>
        </p:scale>
        <p:origin x="11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33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1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84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6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6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4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154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02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7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9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08963-2BC2-46E1-B932-A8DAC8847F7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17EB2-917E-4215-92A2-9B5B3C762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71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0533" y="1591732"/>
            <a:ext cx="10786534" cy="2878667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20000"/>
              </a:lnSpc>
            </a:pPr>
            <a:r>
              <a:rPr lang="ru-RU" sz="3200" i="1" dirty="0" smtClean="0">
                <a:latin typeface="TimesNewRomanPS-ItalicMT"/>
              </a:rPr>
              <a:t>	</a:t>
            </a:r>
            <a:r>
              <a:rPr lang="ru-RU" dirty="0"/>
              <a:t> </a:t>
            </a:r>
            <a:r>
              <a:rPr lang="ru-RU" sz="3000" dirty="0"/>
              <a:t>Изображения предметов на чертеже следует выполнять по методу прямоугольного проецирования. При этом предмет предполагается расположенным между наблюдателем и соответствующей плоскостью </a:t>
            </a:r>
            <a:r>
              <a:rPr lang="ru-RU" sz="3000" dirty="0" smtClean="0"/>
              <a:t>проекций.</a:t>
            </a:r>
            <a:endParaRPr lang="ru-RU" sz="3000" i="1" dirty="0" smtClean="0">
              <a:latin typeface="TimesNewRomanPS-ItalicMT"/>
            </a:endParaRPr>
          </a:p>
          <a:p>
            <a:pPr>
              <a:lnSpc>
                <a:spcPct val="120000"/>
              </a:lnSpc>
            </a:pPr>
            <a:r>
              <a:rPr lang="ru-RU" sz="3000" b="1" i="1" dirty="0">
                <a:latin typeface="TimesNewRomanPS-ItalicMT"/>
              </a:rPr>
              <a:t>	</a:t>
            </a:r>
            <a:r>
              <a:rPr lang="ru-RU" sz="3000" dirty="0" smtClean="0">
                <a:latin typeface="TimesNewRomanPSMT"/>
              </a:rPr>
              <a:t>	</a:t>
            </a:r>
            <a:endParaRPr lang="ru-RU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1312333" y="966056"/>
            <a:ext cx="946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0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580" t="34334" r="24752" b="19099"/>
          <a:stretch/>
        </p:blipFill>
        <p:spPr>
          <a:xfrm>
            <a:off x="2404533" y="1947333"/>
            <a:ext cx="6722534" cy="340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7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656" t="28819" r="31129" b="13310"/>
          <a:stretch/>
        </p:blipFill>
        <p:spPr>
          <a:xfrm>
            <a:off x="745066" y="1083734"/>
            <a:ext cx="3302001" cy="2671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9567" t="37616" r="34252" b="8449"/>
          <a:stretch/>
        </p:blipFill>
        <p:spPr>
          <a:xfrm>
            <a:off x="4368800" y="1165156"/>
            <a:ext cx="6180667" cy="518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33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656" t="28819" r="31129" b="13310"/>
          <a:stretch/>
        </p:blipFill>
        <p:spPr>
          <a:xfrm>
            <a:off x="745066" y="1083734"/>
            <a:ext cx="3302001" cy="26715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704" t="37847" r="28526" b="21644"/>
          <a:stretch/>
        </p:blipFill>
        <p:spPr>
          <a:xfrm>
            <a:off x="4047066" y="1481665"/>
            <a:ext cx="8005309" cy="407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89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444" t="26737" r="29567" b="13078"/>
          <a:stretch/>
        </p:blipFill>
        <p:spPr>
          <a:xfrm>
            <a:off x="2802466" y="1354665"/>
            <a:ext cx="6383867" cy="491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80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1307571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Разрезы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6834" t="33681" r="27746" b="17708"/>
          <a:stretch/>
        </p:blipFill>
        <p:spPr>
          <a:xfrm>
            <a:off x="6359811" y="1439333"/>
            <a:ext cx="5009202" cy="3014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6313" t="29977" r="27615" b="18634"/>
          <a:stretch/>
        </p:blipFill>
        <p:spPr>
          <a:xfrm>
            <a:off x="915744" y="3160057"/>
            <a:ext cx="4951656" cy="310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69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4834466" y="8636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Разрезы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3333" y="1720840"/>
            <a:ext cx="113961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	Разрезы разделяются, в зависимости от положения секущей плоскости относительно горизонтальной плоскости проекций, на: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горизонтальные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– секущая плоскость параллельна горизонтальной плоскости проекций;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вертикальные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– секущая плоскость перпендикулярна горизонтальной плоскости проекций;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наклонные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– секущая плоскость составляет с горизонтальной плоскостью проекций угол, отличный от прямого.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956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4024" t="22106" r="21721" b="11459"/>
          <a:stretch/>
        </p:blipFill>
        <p:spPr>
          <a:xfrm>
            <a:off x="1543050" y="863599"/>
            <a:ext cx="8667750" cy="596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52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5176" y="2518892"/>
            <a:ext cx="11349567" cy="2784628"/>
          </a:xfrm>
        </p:spPr>
        <p:txBody>
          <a:bodyPr>
            <a:noAutofit/>
          </a:bodyPr>
          <a:lstStyle/>
          <a:p>
            <a:pPr algn="l" fontAlgn="base">
              <a:lnSpc>
                <a:spcPct val="100000"/>
              </a:lnSpc>
            </a:pPr>
            <a:r>
              <a:rPr lang="ru-RU" sz="2800" dirty="0" smtClean="0"/>
              <a:t>В зависимости от числа секущих плоскостей разрезы разделяются на:</a:t>
            </a:r>
          </a:p>
          <a:p>
            <a:pPr algn="l" fontAlgn="base">
              <a:lnSpc>
                <a:spcPct val="100000"/>
              </a:lnSpc>
            </a:pPr>
            <a:r>
              <a:rPr lang="ru-RU" sz="2800" b="1" i="1" dirty="0" smtClean="0"/>
              <a:t>простые</a:t>
            </a:r>
            <a:r>
              <a:rPr lang="ru-RU" sz="2800" dirty="0" smtClean="0"/>
              <a:t> – при одной секущей плоскости;</a:t>
            </a:r>
          </a:p>
          <a:p>
            <a:pPr algn="l" fontAlgn="base">
              <a:lnSpc>
                <a:spcPct val="100000"/>
              </a:lnSpc>
            </a:pPr>
            <a:r>
              <a:rPr lang="ru-RU" sz="2800" b="1" dirty="0" smtClean="0"/>
              <a:t>сложные</a:t>
            </a:r>
            <a:r>
              <a:rPr lang="ru-RU" sz="2800" dirty="0" smtClean="0"/>
              <a:t> – при нескольких секущих плоскостях.</a:t>
            </a:r>
          </a:p>
          <a:p>
            <a:pPr fontAlgn="base">
              <a:lnSpc>
                <a:spcPct val="100000"/>
              </a:lnSpc>
            </a:pPr>
            <a:r>
              <a:rPr lang="ru-RU" sz="2800" b="1" dirty="0" smtClean="0">
                <a:solidFill>
                  <a:srgbClr val="C00000"/>
                </a:solidFill>
              </a:rPr>
              <a:t>Сложные разрезы бывают: </a:t>
            </a:r>
          </a:p>
          <a:p>
            <a:pPr algn="l" fontAlgn="base">
              <a:lnSpc>
                <a:spcPct val="100000"/>
              </a:lnSpc>
            </a:pPr>
            <a:r>
              <a:rPr lang="ru-RU" sz="2800" b="1" i="1" dirty="0" smtClean="0">
                <a:solidFill>
                  <a:srgbClr val="0070C0"/>
                </a:solidFill>
              </a:rPr>
              <a:t>ступенчатые</a:t>
            </a:r>
            <a:r>
              <a:rPr lang="ru-RU" sz="2800" dirty="0" smtClean="0"/>
              <a:t>, если секущие плоскости параллельны, и </a:t>
            </a:r>
          </a:p>
          <a:p>
            <a:pPr algn="l" fontAlgn="base">
              <a:lnSpc>
                <a:spcPct val="100000"/>
              </a:lnSpc>
            </a:pPr>
            <a:r>
              <a:rPr lang="ru-RU" sz="2800" b="1" i="1" dirty="0" smtClean="0">
                <a:solidFill>
                  <a:srgbClr val="0070C0"/>
                </a:solidFill>
              </a:rPr>
              <a:t>ломанным</a:t>
            </a:r>
            <a:r>
              <a:rPr lang="ru-RU" sz="2800" dirty="0" smtClean="0">
                <a:solidFill>
                  <a:srgbClr val="0070C0"/>
                </a:solidFill>
              </a:rPr>
              <a:t>,</a:t>
            </a:r>
            <a:r>
              <a:rPr lang="ru-RU" sz="2800" dirty="0" smtClean="0"/>
              <a:t> если секущие плоскости пересекаются.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b="1" dirty="0" smtClean="0"/>
              <a:t>Вертикальный</a:t>
            </a:r>
            <a:r>
              <a:rPr lang="ru-RU" sz="2400" dirty="0" smtClean="0"/>
              <a:t> разрез называется </a:t>
            </a:r>
            <a:r>
              <a:rPr lang="ru-RU" sz="2400" b="1" i="1" dirty="0" smtClean="0"/>
              <a:t>фронтальным</a:t>
            </a:r>
            <a:r>
              <a:rPr lang="ru-RU" sz="2400" dirty="0" smtClean="0"/>
              <a:t>, если секущая плоскость параллельна фронтальной плоскости проекций и</a:t>
            </a:r>
            <a:r>
              <a:rPr lang="ru-RU" sz="2400" b="1" i="1" dirty="0" smtClean="0"/>
              <a:t> профильным</a:t>
            </a:r>
            <a:r>
              <a:rPr lang="ru-RU" sz="2400" dirty="0" smtClean="0"/>
              <a:t>, если секущая плоскость параллельна профильной плоскости проекций.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823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3689" t="17656" r="34657" b="21406"/>
          <a:stretch/>
        </p:blipFill>
        <p:spPr>
          <a:xfrm>
            <a:off x="1655445" y="863600"/>
            <a:ext cx="8892540" cy="581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11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893" t="18707" r="37067" b="23587"/>
          <a:stretch/>
        </p:blipFill>
        <p:spPr>
          <a:xfrm>
            <a:off x="1861505" y="863600"/>
            <a:ext cx="8650319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9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320" t="37616" r="40630" b="22106"/>
          <a:stretch/>
        </p:blipFill>
        <p:spPr>
          <a:xfrm>
            <a:off x="2777066" y="1201409"/>
            <a:ext cx="9279467" cy="53550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0533" y="1591732"/>
            <a:ext cx="10786534" cy="2878667"/>
          </a:xfrm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</a:pPr>
            <a:r>
              <a:rPr lang="ru-RU" sz="3200" i="1" dirty="0" smtClean="0">
                <a:latin typeface="TimesNewRomanPS-ItalicMT"/>
              </a:rPr>
              <a:t>	</a:t>
            </a:r>
            <a:r>
              <a:rPr lang="ru-RU" dirty="0"/>
              <a:t> </a:t>
            </a:r>
            <a:endParaRPr lang="ru-RU" sz="3000" i="1" dirty="0" smtClean="0">
              <a:latin typeface="TimesNewRomanPS-ItalicMT"/>
            </a:endParaRPr>
          </a:p>
          <a:p>
            <a:pPr>
              <a:lnSpc>
                <a:spcPct val="120000"/>
              </a:lnSpc>
            </a:pPr>
            <a:r>
              <a:rPr lang="ru-RU" sz="3000" b="1" i="1" dirty="0">
                <a:latin typeface="TimesNewRomanPS-ItalicMT"/>
              </a:rPr>
              <a:t>	</a:t>
            </a:r>
            <a:r>
              <a:rPr lang="ru-RU" sz="3000" dirty="0" smtClean="0">
                <a:latin typeface="TimesNewRomanPSMT"/>
              </a:rPr>
              <a:t>	</a:t>
            </a:r>
            <a:endParaRPr lang="ru-RU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667893" y="1948189"/>
            <a:ext cx="2878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Образование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64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Разрезы называются </a:t>
            </a:r>
            <a:r>
              <a:rPr lang="ru-RU" sz="2800" b="1" i="1" dirty="0" smtClean="0">
                <a:solidFill>
                  <a:srgbClr val="7030A0"/>
                </a:solidFill>
              </a:rPr>
              <a:t>продольными</a:t>
            </a:r>
            <a:r>
              <a:rPr lang="ru-RU" sz="2800" dirty="0" smtClean="0"/>
              <a:t>, если секущие плоскости направлены вдоль длины или высоты предмета. 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0983" t="44564" r="36008" b="36087"/>
          <a:stretch/>
        </p:blipFill>
        <p:spPr>
          <a:xfrm>
            <a:off x="2581691" y="2677341"/>
            <a:ext cx="6908280" cy="326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84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Разрезы называются </a:t>
            </a:r>
            <a:r>
              <a:rPr lang="ru-RU" sz="2800" b="1" i="1" dirty="0" smtClean="0">
                <a:solidFill>
                  <a:srgbClr val="7030A0"/>
                </a:solidFill>
              </a:rPr>
              <a:t>поперечными</a:t>
            </a:r>
            <a:r>
              <a:rPr lang="ru-RU" sz="2800" dirty="0" smtClean="0"/>
              <a:t>, если секущие плоскости направлены перпендикулярно длине или высоте предмета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0778" t="46790" r="28018" b="22731"/>
          <a:stretch/>
        </p:blipFill>
        <p:spPr>
          <a:xfrm>
            <a:off x="1504662" y="2714602"/>
            <a:ext cx="9014036" cy="374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65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124" t="16309" r="34371" b="17937"/>
          <a:stretch/>
        </p:blipFill>
        <p:spPr>
          <a:xfrm>
            <a:off x="2018082" y="863600"/>
            <a:ext cx="8054236" cy="578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685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6735" y="1048266"/>
            <a:ext cx="1137618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800" dirty="0" smtClean="0"/>
              <a:t>Разрез, служащий для выяснения устройства предмета лишь в отдельном, ограниченном месте, называется  </a:t>
            </a:r>
            <a:r>
              <a:rPr lang="ru-RU" sz="2800" b="1" i="1" dirty="0" smtClean="0">
                <a:solidFill>
                  <a:srgbClr val="7030A0"/>
                </a:solidFill>
              </a:rPr>
              <a:t>местным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	</a:t>
            </a:r>
            <a:r>
              <a:rPr lang="ru-RU" sz="2800" b="1" i="1" dirty="0" smtClean="0">
                <a:solidFill>
                  <a:srgbClr val="7030A0"/>
                </a:solidFill>
              </a:rPr>
              <a:t>Местный разрез </a:t>
            </a:r>
            <a:r>
              <a:rPr lang="ru-RU" sz="2800" dirty="0" smtClean="0"/>
              <a:t>выделяется на виде сплошной волнистой линией или сплошной тонкой линией с изломом. Эти линии не должны совпадать с какими-либо другими линиями изображения. 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5375" t="33262" r="37357" b="28724"/>
          <a:stretch/>
        </p:blipFill>
        <p:spPr>
          <a:xfrm>
            <a:off x="2204579" y="3479701"/>
            <a:ext cx="6922837" cy="313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97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6915" t="39940" r="36490" b="18108"/>
          <a:stretch/>
        </p:blipFill>
        <p:spPr>
          <a:xfrm>
            <a:off x="3970751" y="2047474"/>
            <a:ext cx="7919023" cy="41529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6735" y="1048266"/>
            <a:ext cx="1137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Совмещение половины вида и половины разреза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333" y="1622325"/>
            <a:ext cx="32623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Если на изображении симметричной детали соединяются половина вида с половиной разреза, то разделяющей линией служит ось симметрии. 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628350" y="5235879"/>
            <a:ext cx="4304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Фронтальный и горизонтальный разрез.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8835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6282" t="17674" r="37864" b="23924"/>
          <a:stretch/>
        </p:blipFill>
        <p:spPr>
          <a:xfrm>
            <a:off x="4377127" y="1571485"/>
            <a:ext cx="7289939" cy="52201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6735" y="1048266"/>
            <a:ext cx="1137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Совмещение половины вида и половины разреза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333" y="1622325"/>
            <a:ext cx="32623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Если на изображении симметричной детали соединяются половина вида с половиной разреза, то разделяющей линией служит ось симметрии. 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497277" y="6023530"/>
            <a:ext cx="430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/>
              <a:t>Г</a:t>
            </a:r>
            <a:r>
              <a:rPr lang="ru-RU" sz="2400" b="1" dirty="0" smtClean="0"/>
              <a:t>оризонтальный разрез.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5923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2980" t="38741" r="45347" b="25128"/>
          <a:stretch/>
        </p:blipFill>
        <p:spPr>
          <a:xfrm>
            <a:off x="3945697" y="1309876"/>
            <a:ext cx="8270010" cy="5303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6735" y="1048266"/>
            <a:ext cx="11376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Совмещение части вида и разреза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Если в симметричной детали ось симметрии совпадает с линией видимого контура, границу вида и разреза смещают от оси и оформляют, как показано на рисунке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35808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639" y="221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8743" t="28614" r="63456" b="40294"/>
          <a:stretch/>
        </p:blipFill>
        <p:spPr>
          <a:xfrm>
            <a:off x="6730233" y="863600"/>
            <a:ext cx="4797203" cy="47196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41271" t="40625" r="36009" b="35060"/>
          <a:stretch/>
        </p:blipFill>
        <p:spPr>
          <a:xfrm>
            <a:off x="339639" y="892794"/>
            <a:ext cx="3591128" cy="21607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4668" y="601603"/>
            <a:ext cx="4121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Условности и упрощения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l="20573" t="61858" r="63927" b="17080"/>
          <a:stretch/>
        </p:blipFill>
        <p:spPr>
          <a:xfrm>
            <a:off x="270509" y="3104397"/>
            <a:ext cx="4487849" cy="34286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758358" y="5332676"/>
            <a:ext cx="7174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	Если секущая плоскость проходит по оси симметрии детали, то ее положение на чертеже не обозначается и разрез надписью не сопровождается.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92604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47" r="786" b="673"/>
          <a:stretch/>
        </p:blipFill>
        <p:spPr>
          <a:xfrm>
            <a:off x="1841325" y="1048266"/>
            <a:ext cx="8655895" cy="58097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10465" y="1421495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Сложный ступенчатый  горизонтальный разрез.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06790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826833" y="863600"/>
            <a:ext cx="2533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Сечения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26766" t="30993" r="28417" b="22285"/>
          <a:stretch/>
        </p:blipFill>
        <p:spPr>
          <a:xfrm>
            <a:off x="734517" y="1499214"/>
            <a:ext cx="5831173" cy="34177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6075" t="39805" r="29915" b="49539"/>
          <a:stretch/>
        </p:blipFill>
        <p:spPr>
          <a:xfrm>
            <a:off x="3388527" y="5667107"/>
            <a:ext cx="5726242" cy="7794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83014" y="4938096"/>
            <a:ext cx="5565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Сечения делятся на: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74767" y="1663908"/>
            <a:ext cx="3692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33CC"/>
                </a:solidFill>
              </a:rPr>
              <a:t>Сечения обозначаются по типу разреза.</a:t>
            </a:r>
            <a:endParaRPr lang="ru-RU" sz="2800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1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8921" t="38283" r="56266" b="28260"/>
          <a:stretch/>
        </p:blipFill>
        <p:spPr>
          <a:xfrm>
            <a:off x="4639733" y="863600"/>
            <a:ext cx="7433285" cy="5740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1417636"/>
            <a:ext cx="4216400" cy="5237164"/>
          </a:xfrm>
        </p:spPr>
        <p:txBody>
          <a:bodyPr>
            <a:normAutofit fontScale="55000" lnSpcReduction="20000"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b="0" i="0" kern="200" dirty="0" smtClean="0">
                <a:solidFill>
                  <a:srgbClr val="444444"/>
                </a:solidFill>
                <a:effectLst/>
              </a:rPr>
              <a:t>	За основные плоскости проекций принимают шесть граней куба; грани совмещают с плоскостью. Грань 6 допускается располагать рядом с гранью 4.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r>
              <a:rPr lang="ru-RU" sz="4500" b="1" i="1" dirty="0" smtClean="0"/>
              <a:t>Видом</a:t>
            </a:r>
            <a:r>
              <a:rPr lang="ru-RU" sz="4500" dirty="0" smtClean="0"/>
              <a:t> называется изображение предмета обращенного к наблюдателю видимой частью поверхности предмета.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423333" y="812800"/>
            <a:ext cx="496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17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439" t="22592" r="34292" b="15932"/>
          <a:stretch/>
        </p:blipFill>
        <p:spPr>
          <a:xfrm>
            <a:off x="1231678" y="479685"/>
            <a:ext cx="9458642" cy="63766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81666" y="509270"/>
            <a:ext cx="190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Сечения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096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6767" t="34272" r="27495" b="17572"/>
          <a:stretch/>
        </p:blipFill>
        <p:spPr>
          <a:xfrm>
            <a:off x="1034322" y="815303"/>
            <a:ext cx="10208301" cy="604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160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839" t="29765" r="30262" b="12448"/>
          <a:stretch/>
        </p:blipFill>
        <p:spPr>
          <a:xfrm>
            <a:off x="3051217" y="863599"/>
            <a:ext cx="6423340" cy="510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830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7457" t="24436" r="29915" b="19211"/>
          <a:stretch/>
        </p:blipFill>
        <p:spPr>
          <a:xfrm>
            <a:off x="2299129" y="893959"/>
            <a:ext cx="7109979" cy="528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3968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263" t="24027" r="29454" b="18186"/>
          <a:stretch/>
        </p:blipFill>
        <p:spPr>
          <a:xfrm>
            <a:off x="2698229" y="863600"/>
            <a:ext cx="6211283" cy="477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498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8033" t="21568" r="29800" b="17982"/>
          <a:stretch/>
        </p:blipFill>
        <p:spPr>
          <a:xfrm>
            <a:off x="2473377" y="958704"/>
            <a:ext cx="6370820" cy="513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228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7573" t="32634" r="29108" b="9579"/>
          <a:stretch/>
        </p:blipFill>
        <p:spPr>
          <a:xfrm>
            <a:off x="2608289" y="863599"/>
            <a:ext cx="6743353" cy="505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72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6421" t="30789" r="28533" b="9580"/>
          <a:stretch/>
        </p:blipFill>
        <p:spPr>
          <a:xfrm>
            <a:off x="2299129" y="1232931"/>
            <a:ext cx="6590038" cy="490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57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991" t="29508" r="31990" b="10195"/>
          <a:stretch/>
        </p:blipFill>
        <p:spPr>
          <a:xfrm>
            <a:off x="810188" y="1048266"/>
            <a:ext cx="4946754" cy="441084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56942" y="2375602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	Если секущая плоскость проходит через ось поверхности вращения, ограничивающей отверстие или углубление, то контур отверстия или углубления в сечении показывают полностью.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40482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95834" y="1981304"/>
            <a:ext cx="46578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	Пример выполнения сечений по отверстиям. </a:t>
            </a:r>
          </a:p>
          <a:p>
            <a:r>
              <a:rPr lang="ru-RU" sz="3200" dirty="0"/>
              <a:t>	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8609" t="32428" r="31989" b="22080"/>
          <a:stretch/>
        </p:blipFill>
        <p:spPr>
          <a:xfrm>
            <a:off x="657086" y="586279"/>
            <a:ext cx="6638397" cy="43091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1830" y="4755322"/>
            <a:ext cx="47212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  <a:r>
              <a:rPr lang="ru-RU" sz="2800" dirty="0" smtClean="0"/>
              <a:t>    </a:t>
            </a:r>
            <a:r>
              <a:rPr lang="ru-RU" sz="2800" b="1" i="1" dirty="0" smtClean="0">
                <a:solidFill>
                  <a:srgbClr val="00B050"/>
                </a:solidFill>
              </a:rPr>
              <a:t>Вынесенное сечение </a:t>
            </a:r>
            <a:r>
              <a:rPr lang="ru-RU" sz="2800" i="1" dirty="0" smtClean="0"/>
              <a:t>обозначается и располагается на любом свободном месте чертежа. 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868842" y="4791780"/>
            <a:ext cx="60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	</a:t>
            </a:r>
            <a:r>
              <a:rPr lang="ru-RU" sz="2800" b="1" i="1" dirty="0" smtClean="0">
                <a:solidFill>
                  <a:srgbClr val="00B050"/>
                </a:solidFill>
              </a:rPr>
              <a:t>Вынесенное сечение </a:t>
            </a:r>
            <a:r>
              <a:rPr lang="ru-RU" sz="2800" i="1" dirty="0" smtClean="0"/>
              <a:t>на продолжении секущей плоскости в проекционной связи.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957169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1417636"/>
            <a:ext cx="11243734" cy="5094000"/>
          </a:xfrm>
        </p:spPr>
        <p:txBody>
          <a:bodyPr>
            <a:normAutofit fontScale="62500" lnSpcReduction="20000"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kern="200" dirty="0">
                <a:solidFill>
                  <a:srgbClr val="444444"/>
                </a:solidFill>
              </a:rPr>
              <a:t>	</a:t>
            </a:r>
            <a:endParaRPr lang="ru-RU" sz="4500" kern="200" dirty="0" smtClean="0">
              <a:solidFill>
                <a:srgbClr val="444444"/>
              </a:solidFill>
            </a:endParaRPr>
          </a:p>
          <a:p>
            <a:pPr algn="l" fontAlgn="base">
              <a:lnSpc>
                <a:spcPct val="120000"/>
              </a:lnSpc>
            </a:pPr>
            <a:r>
              <a:rPr lang="ru-RU" sz="4500" b="0" i="0" kern="200" dirty="0">
                <a:solidFill>
                  <a:srgbClr val="444444"/>
                </a:solidFill>
                <a:effectLst/>
              </a:rPr>
              <a:t>	</a:t>
            </a:r>
            <a:r>
              <a:rPr lang="ru-RU" sz="4500" b="0" i="0" kern="200" dirty="0" smtClean="0">
                <a:solidFill>
                  <a:srgbClr val="444444"/>
                </a:solidFill>
                <a:effectLst/>
              </a:rPr>
              <a:t>В зависимости от содержания изображения разделяют на виды, разрезы, сечения.</a:t>
            </a:r>
          </a:p>
          <a:p>
            <a:pPr algn="l" fontAlgn="base">
              <a:lnSpc>
                <a:spcPct val="120000"/>
              </a:lnSpc>
            </a:pPr>
            <a:r>
              <a:rPr lang="ru-RU" sz="4500" b="0" i="0" kern="200" dirty="0" smtClean="0">
                <a:solidFill>
                  <a:srgbClr val="444444"/>
                </a:solidFill>
                <a:effectLst/>
              </a:rPr>
              <a:t>	Масштаб изображений, расположенных в непосредственной проекционной связи друг с другом на основных плоскостях проекций, принимают за масштаб выполнения документа и записывают в соответствующем реквизите основной надписи (ГОСТ 2.104). </a:t>
            </a:r>
          </a:p>
          <a:p>
            <a:pPr algn="l" fontAlgn="base">
              <a:lnSpc>
                <a:spcPct val="120000"/>
              </a:lnSpc>
            </a:pPr>
            <a:r>
              <a:rPr lang="ru-RU" sz="4500" kern="200" dirty="0">
                <a:solidFill>
                  <a:srgbClr val="444444"/>
                </a:solidFill>
              </a:rPr>
              <a:t>	</a:t>
            </a:r>
            <a:r>
              <a:rPr lang="ru-RU" sz="4500" b="0" i="0" kern="200" dirty="0" smtClean="0">
                <a:solidFill>
                  <a:srgbClr val="444444"/>
                </a:solidFill>
                <a:effectLst/>
              </a:rPr>
              <a:t>Все иные изображения, выполненные на чертеже в ином масштабе, должны иметь о нем указания.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3124969" y="863600"/>
            <a:ext cx="496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255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71948" y="1545381"/>
            <a:ext cx="47212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  <a:r>
              <a:rPr lang="ru-RU" sz="2800" dirty="0" smtClean="0"/>
              <a:t>   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Для нескольких одинаковых сечений, относящихся к одному предмету, линию сечения обозначают одной буквой и вычерчивают одно сечение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7594" t="34682" r="34984" b="33760"/>
          <a:stretch/>
        </p:blipFill>
        <p:spPr>
          <a:xfrm>
            <a:off x="5426438" y="1607491"/>
            <a:ext cx="6435393" cy="41637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1948" y="863600"/>
            <a:ext cx="4424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>
                <a:solidFill>
                  <a:srgbClr val="7030A0"/>
                </a:solidFill>
              </a:rPr>
              <a:t>Сечения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7911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6766" t="22387" r="28763" b="20440"/>
          <a:stretch/>
        </p:blipFill>
        <p:spPr>
          <a:xfrm>
            <a:off x="1959429" y="1207512"/>
            <a:ext cx="8215085" cy="485681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586990" y="622737"/>
            <a:ext cx="3132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7030A0"/>
                </a:solidFill>
              </a:rPr>
              <a:t>Сечения</a:t>
            </a:r>
          </a:p>
        </p:txBody>
      </p:sp>
    </p:spTree>
    <p:extLst>
      <p:ext uri="{BB962C8B-B14F-4D97-AF65-F5344CB8AC3E}">
        <p14:creationId xmlns:p14="http://schemas.microsoft.com/office/powerpoint/2010/main" val="26423050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675" y="17900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586990" y="622737"/>
            <a:ext cx="3132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7030A0"/>
                </a:solidFill>
              </a:rPr>
              <a:t>Сечения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3540" t="23002" r="60365" b="59170"/>
          <a:stretch/>
        </p:blipFill>
        <p:spPr>
          <a:xfrm>
            <a:off x="408385" y="1857830"/>
            <a:ext cx="4651295" cy="28966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44937" y="5010598"/>
            <a:ext cx="11232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Задача:</a:t>
            </a:r>
            <a:r>
              <a:rPr lang="ru-RU" sz="4000" dirty="0" smtClean="0"/>
              <a:t>	Определите правильно выполненное изображение сечения А-А?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477601" y="1806991"/>
            <a:ext cx="1248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А-А</a:t>
            </a:r>
            <a:endParaRPr lang="ru-RU" sz="3200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9889" t="22810"/>
          <a:stretch/>
        </p:blipFill>
        <p:spPr>
          <a:xfrm>
            <a:off x="5087296" y="2519111"/>
            <a:ext cx="6845624" cy="2235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246" y="1741439"/>
            <a:ext cx="1402202" cy="8596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2481" y="1741439"/>
            <a:ext cx="140220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956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0510" y="863600"/>
            <a:ext cx="11662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333" y="1283771"/>
            <a:ext cx="112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6735" y="2113992"/>
            <a:ext cx="3484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586990" y="622737"/>
            <a:ext cx="3132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42467" y="3169065"/>
            <a:ext cx="6187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457" y="2841386"/>
            <a:ext cx="2979980" cy="2071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9636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1417636"/>
            <a:ext cx="4521200" cy="5152497"/>
          </a:xfrm>
        </p:spPr>
        <p:txBody>
          <a:bodyPr>
            <a:normAutofit fontScale="70000" lnSpcReduction="20000"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Для уменьшения количества изображений допускается на видах показывать необходимые невидимые части поверхности предмета с помощью штриховых линий. 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423333" y="812800"/>
            <a:ext cx="496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2212" t="38310" r="23190" b="25347"/>
          <a:stretch/>
        </p:blipFill>
        <p:spPr>
          <a:xfrm>
            <a:off x="5638801" y="1417636"/>
            <a:ext cx="6146800" cy="510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90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659" y="1813650"/>
            <a:ext cx="4779728" cy="36896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1417636"/>
            <a:ext cx="11243734" cy="4847697"/>
          </a:xfrm>
        </p:spPr>
        <p:txBody>
          <a:bodyPr>
            <a:normAutofit fontScale="55000" lnSpcReduction="20000"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Установлены следующие названия видов, получаемых на основных плоскостях проекций: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1 - вид спереди (главный вид);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2 - вид сверху;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3 - вид слева;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4 - вид справа;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5 - вид снизу;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6 - вид сзади.</a:t>
            </a:r>
          </a:p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В строительных чертежах в необходимых случаях соответствующим видам допускается присваивать специальные названия, например "фасад".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423333" y="812800"/>
            <a:ext cx="496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1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659" y="1813650"/>
            <a:ext cx="4779728" cy="36896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3686" t="38889" r="24907" b="17824"/>
          <a:stretch/>
        </p:blipFill>
        <p:spPr>
          <a:xfrm>
            <a:off x="711200" y="2416704"/>
            <a:ext cx="5401733" cy="25572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3333" y="812800"/>
            <a:ext cx="496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Образование основных видов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29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0999" t="25115" r="33081" b="26968"/>
          <a:stretch/>
        </p:blipFill>
        <p:spPr>
          <a:xfrm>
            <a:off x="601133" y="2678099"/>
            <a:ext cx="3539067" cy="2654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6964" t="29977" r="29047" b="10069"/>
          <a:stretch/>
        </p:blipFill>
        <p:spPr>
          <a:xfrm>
            <a:off x="4605867" y="863600"/>
            <a:ext cx="7425039" cy="568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66" y="863600"/>
            <a:ext cx="5096698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39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663" t="24653" r="25533" b="12848"/>
          <a:stretch/>
        </p:blipFill>
        <p:spPr>
          <a:xfrm>
            <a:off x="5198533" y="935043"/>
            <a:ext cx="6972318" cy="50200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333" y="258763"/>
            <a:ext cx="11243734" cy="60483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Изображения - виды, разрезы, сечения  ГОСТ 2.305-2008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333" y="3522133"/>
            <a:ext cx="5571067" cy="2743200"/>
          </a:xfrm>
        </p:spPr>
        <p:txBody>
          <a:bodyPr>
            <a:normAutofit/>
          </a:bodyPr>
          <a:lstStyle/>
          <a:p>
            <a:pPr algn="l" fontAlgn="base">
              <a:lnSpc>
                <a:spcPct val="120000"/>
              </a:lnSpc>
            </a:pPr>
            <a:r>
              <a:rPr lang="ru-RU" sz="4500" dirty="0" smtClean="0"/>
              <a:t>	</a:t>
            </a:r>
            <a:endParaRPr lang="ru-RU" sz="4500" dirty="0"/>
          </a:p>
        </p:txBody>
      </p:sp>
      <p:sp>
        <p:nvSpPr>
          <p:cNvPr id="5" name="TextBox 4"/>
          <p:cNvSpPr txBox="1"/>
          <p:nvPr/>
        </p:nvSpPr>
        <p:spPr>
          <a:xfrm>
            <a:off x="220133" y="812800"/>
            <a:ext cx="4978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7030A0"/>
              </a:solidFill>
              <a:effectLst/>
              <a:latin typeface="Roboto Slab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Roboto Slab"/>
              </a:rPr>
              <a:t>Дополнительный вид </a:t>
            </a:r>
          </a:p>
          <a:p>
            <a:pPr algn="ctr"/>
            <a:endParaRPr lang="ru-RU" sz="2800" b="1" dirty="0" smtClean="0">
              <a:solidFill>
                <a:srgbClr val="7030A0"/>
              </a:solidFill>
              <a:effectLst/>
              <a:latin typeface="Roboto Slab"/>
            </a:endParaRPr>
          </a:p>
          <a:p>
            <a:r>
              <a:rPr lang="ru-RU" sz="2800" dirty="0">
                <a:solidFill>
                  <a:srgbClr val="212529"/>
                </a:solidFill>
                <a:latin typeface="Roboto Slab"/>
              </a:rPr>
              <a:t>	</a:t>
            </a:r>
            <a:r>
              <a:rPr lang="ru-RU" sz="2800" b="0" i="0" dirty="0" smtClean="0">
                <a:solidFill>
                  <a:srgbClr val="212529"/>
                </a:solidFill>
                <a:effectLst/>
                <a:latin typeface="Roboto Slab"/>
              </a:rPr>
              <a:t>Изображение предмета на плоскости, непараллельной ни одной из основных плоскостей проекций, применяемое для неискаженного изображения поверхности, если ее нельзя получить на основном виде.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048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598</Words>
  <Application>Microsoft Office PowerPoint</Application>
  <PresentationFormat>Широкоэкранный</PresentationFormat>
  <Paragraphs>172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2" baseType="lpstr">
      <vt:lpstr>Arial</vt:lpstr>
      <vt:lpstr>Calibri</vt:lpstr>
      <vt:lpstr>Calibri Light</vt:lpstr>
      <vt:lpstr>Roboto Slab</vt:lpstr>
      <vt:lpstr>Times New Roman</vt:lpstr>
      <vt:lpstr>TimesNewRomanPS-ItalicMT</vt:lpstr>
      <vt:lpstr>TimesNewRomanPSMT</vt:lpstr>
      <vt:lpstr>Verdana</vt:lpstr>
      <vt:lpstr>Тема Office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Изображения - виды, разрезы, сечения  ГОСТ 2.305-2008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Victoria Sukhomlinova</dc:creator>
  <cp:lastModifiedBy>Victoria Sukhomlinova</cp:lastModifiedBy>
  <cp:revision>48</cp:revision>
  <dcterms:created xsi:type="dcterms:W3CDTF">2022-09-08T07:43:37Z</dcterms:created>
  <dcterms:modified xsi:type="dcterms:W3CDTF">2022-11-21T17:20:44Z</dcterms:modified>
</cp:coreProperties>
</file>